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 Light" pitchFamily="2" charset="0"/>
      <p:regular r:id="rId13"/>
      <p:italic r:id="rId14"/>
    </p:embeddedFont>
    <p:embeddedFont>
      <p:font typeface="Nunito Semi Bold" panose="020B0604020202020204" charset="0"/>
      <p:regular r:id="rId15"/>
    </p:embeddedFont>
    <p:embeddedFont>
      <p:font typeface="PT Sans" panose="020B0503020203020204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05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8771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Intelligent Peer Learning Platform: MERN Stack Meets Machine Learning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-1559788" y="5158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BY: SHIVAM KUMAR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70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8298" y="2912150"/>
            <a:ext cx="13293804" cy="2246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800"/>
              </a:lnSpc>
              <a:buNone/>
            </a:pPr>
            <a:r>
              <a:rPr lang="en-US" sz="7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Join the Intelligent Learning Revolution</a:t>
            </a:r>
            <a:endParaRPr lang="en-US" sz="7050" dirty="0"/>
          </a:p>
        </p:txBody>
      </p:sp>
      <p:sp>
        <p:nvSpPr>
          <p:cNvPr id="4" name="Shape 1"/>
          <p:cNvSpPr/>
          <p:nvPr/>
        </p:nvSpPr>
        <p:spPr>
          <a:xfrm>
            <a:off x="668298" y="5445204"/>
            <a:ext cx="4303990" cy="1739265"/>
          </a:xfrm>
          <a:prstGeom prst="roundRect">
            <a:avLst>
              <a:gd name="adj" fmla="val 1647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2015" y="5658922"/>
            <a:ext cx="2833449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Harness MERN + ML Power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82015" y="6054209"/>
            <a:ext cx="3876556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 smarter, more connected learning communities that adapt and evolve with user needs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5163145" y="5445204"/>
            <a:ext cx="4303990" cy="1739265"/>
          </a:xfrm>
          <a:prstGeom prst="roundRect">
            <a:avLst>
              <a:gd name="adj" fmla="val 1647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76863" y="5658922"/>
            <a:ext cx="244947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Empower Every Learner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376863" y="6054209"/>
            <a:ext cx="3876556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Deliver personalized, AI-driven peer support that transforms educational experiences worldwide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9657993" y="5445204"/>
            <a:ext cx="4304109" cy="1739265"/>
          </a:xfrm>
          <a:prstGeom prst="roundRect">
            <a:avLst>
              <a:gd name="adj" fmla="val 16470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1710" y="5658922"/>
            <a:ext cx="292822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Innovate Education Together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871710" y="6054209"/>
            <a:ext cx="3876675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future is collaborative and intelligent — let's revolutionize how the world learns and grows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68298" y="7399258"/>
            <a:ext cx="1329380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Ready to transform education? Let's build the future of intelligent peer learning.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5816" y="641033"/>
            <a:ext cx="12998768" cy="1371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Future of Learning: Peer Collaboration Powered by AI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15816" y="2623899"/>
            <a:ext cx="524470" cy="524470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73292" y="2704028"/>
            <a:ext cx="2793087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Traditional Limitations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573292" y="3279696"/>
            <a:ext cx="2882741" cy="1491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E-learning platforms lack personalized interaction and real-time guidance, leaving learners isolated</a:t>
            </a:r>
            <a:endParaRPr lang="en-US" sz="1800" dirty="0"/>
          </a:p>
        </p:txBody>
      </p:sp>
      <p:sp>
        <p:nvSpPr>
          <p:cNvPr id="6" name="Shape 4"/>
          <p:cNvSpPr/>
          <p:nvPr/>
        </p:nvSpPr>
        <p:spPr>
          <a:xfrm>
            <a:off x="4747379" y="2623899"/>
            <a:ext cx="524470" cy="524470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04855" y="2704028"/>
            <a:ext cx="2742486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Intelligent Solution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504855" y="3279696"/>
            <a:ext cx="2882741" cy="1491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platform leverages MERN stack + ML to create dynamic, intelligent peer learning experiences</a:t>
            </a:r>
            <a:endParaRPr lang="en-US" sz="1800" dirty="0"/>
          </a:p>
        </p:txBody>
      </p:sp>
      <p:sp>
        <p:nvSpPr>
          <p:cNvPr id="9" name="Shape 7"/>
          <p:cNvSpPr/>
          <p:nvPr/>
        </p:nvSpPr>
        <p:spPr>
          <a:xfrm>
            <a:off x="815816" y="5237440"/>
            <a:ext cx="524470" cy="524470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73292" y="5317569"/>
            <a:ext cx="353639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Smart Knowledge Exchange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573292" y="5893237"/>
            <a:ext cx="6814304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Enables smarter, scalable, and engaging collaboration among learners worldwide</a:t>
            </a:r>
            <a:endParaRPr lang="en-US" sz="18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858" y="2623899"/>
            <a:ext cx="4858226" cy="48582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1109"/>
            <a:ext cx="112859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MERN Stack: The Backbone of Our Platform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433876"/>
            <a:ext cx="4158734" cy="3509367"/>
          </a:xfrm>
          <a:prstGeom prst="roundRect">
            <a:avLst>
              <a:gd name="adj" fmla="val 1023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99899" y="269605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B42D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305" y="2853095"/>
            <a:ext cx="323136" cy="4038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9899" y="36534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MongoDB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9899" y="4148971"/>
            <a:ext cx="36343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Flexible NoSQL database storing user profiles, courses, and interaction data with seamless scalability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2433876"/>
            <a:ext cx="4158734" cy="3509367"/>
          </a:xfrm>
          <a:prstGeom prst="roundRect">
            <a:avLst>
              <a:gd name="adj" fmla="val 1023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97949" y="269605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D7425E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355" y="2853095"/>
            <a:ext cx="323136" cy="4038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97949" y="36534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Express.js &amp; Node.js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97949" y="4148971"/>
            <a:ext cx="36343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Robust backend API and real-time data handling powering instant communication and data processing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3823" y="2433876"/>
            <a:ext cx="4158853" cy="3509367"/>
          </a:xfrm>
          <a:prstGeom prst="roundRect">
            <a:avLst>
              <a:gd name="adj" fmla="val 10232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95999" y="269605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DD785E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404" y="2853095"/>
            <a:ext cx="323136" cy="403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5999" y="36534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React.js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95999" y="4148971"/>
            <a:ext cx="363450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Responsive, interactive frontend delivering seamless user experience across all devices and platforms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837724" y="621244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Unified JavaScript stack ensures rapid development cycles and smooth data flow throughout the entire application architecture.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480" y="609719"/>
            <a:ext cx="7935039" cy="1016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Machine Learning Integration: Making Learning Intelligent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04480" y="1884878"/>
            <a:ext cx="172641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4480" y="2155508"/>
            <a:ext cx="7935039" cy="2286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6" name="Text 3"/>
          <p:cNvSpPr/>
          <p:nvPr/>
        </p:nvSpPr>
        <p:spPr>
          <a:xfrm>
            <a:off x="604480" y="2287548"/>
            <a:ext cx="2564844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Personalized Peer Matching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04480" y="2645093"/>
            <a:ext cx="7935039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behavior analysis and skill profiling algorithms connect compatible learners for optimal collaboration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04480" y="3499961"/>
            <a:ext cx="172641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04480" y="3770590"/>
            <a:ext cx="7935039" cy="2286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0" name="Text 7"/>
          <p:cNvSpPr/>
          <p:nvPr/>
        </p:nvSpPr>
        <p:spPr>
          <a:xfrm>
            <a:off x="604480" y="3902631"/>
            <a:ext cx="2032040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AI-Powered Support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04480" y="4260175"/>
            <a:ext cx="793503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Intelligent chatbots provide instant guidance, query resolution, and 24/7 learning assistance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04480" y="4838700"/>
            <a:ext cx="172641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04480" y="5109329"/>
            <a:ext cx="7935039" cy="22860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4" name="Text 11"/>
          <p:cNvSpPr/>
          <p:nvPr/>
        </p:nvSpPr>
        <p:spPr>
          <a:xfrm>
            <a:off x="604480" y="5241369"/>
            <a:ext cx="2032040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Predictive Analytics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04480" y="5598914"/>
            <a:ext cx="7935039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feedback and progress prediction systems boost learner outcomes and identify improvement areas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04480" y="6453783"/>
            <a:ext cx="172641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04480" y="6724412"/>
            <a:ext cx="7935039" cy="22860"/>
          </a:xfrm>
          <a:prstGeom prst="rect">
            <a:avLst/>
          </a:prstGeom>
          <a:solidFill>
            <a:srgbClr val="48A8E2"/>
          </a:solidFill>
          <a:ln/>
        </p:spPr>
      </p:sp>
      <p:sp>
        <p:nvSpPr>
          <p:cNvPr id="18" name="Text 15"/>
          <p:cNvSpPr/>
          <p:nvPr/>
        </p:nvSpPr>
        <p:spPr>
          <a:xfrm>
            <a:off x="604480" y="6856452"/>
            <a:ext cx="2059305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Smart Communication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04480" y="7213997"/>
            <a:ext cx="793503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Natural Language Processing enables intelligent content recommendations and enhanced peer interactions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16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849" y="3027521"/>
            <a:ext cx="8940998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Features: Empowering Peer Learning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94849" y="4132540"/>
            <a:ext cx="6378178" cy="1568172"/>
          </a:xfrm>
          <a:prstGeom prst="roundRect">
            <a:avLst>
              <a:gd name="adj" fmla="val 6997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71989" y="4132540"/>
            <a:ext cx="91440" cy="1568172"/>
          </a:xfrm>
          <a:prstGeom prst="roundRect">
            <a:avLst>
              <a:gd name="adj" fmla="val 325683"/>
            </a:avLst>
          </a:prstGeom>
          <a:solidFill>
            <a:srgbClr val="F2B42D"/>
          </a:solidFill>
          <a:ln/>
        </p:spPr>
      </p:sp>
      <p:sp>
        <p:nvSpPr>
          <p:cNvPr id="6" name="Text 3"/>
          <p:cNvSpPr/>
          <p:nvPr/>
        </p:nvSpPr>
        <p:spPr>
          <a:xfrm>
            <a:off x="984766" y="4353878"/>
            <a:ext cx="233564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Peer Connection Hub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984766" y="4844296"/>
            <a:ext cx="586692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Secure chat interface enabling direct mentorship, collaboration, and knowledge sharing between learners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94849" y="5899190"/>
            <a:ext cx="6378178" cy="1568172"/>
          </a:xfrm>
          <a:prstGeom prst="roundRect">
            <a:avLst>
              <a:gd name="adj" fmla="val 6997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71989" y="5899190"/>
            <a:ext cx="91440" cy="1568172"/>
          </a:xfrm>
          <a:prstGeom prst="roundRect">
            <a:avLst>
              <a:gd name="adj" fmla="val 325683"/>
            </a:avLst>
          </a:prstGeom>
          <a:solidFill>
            <a:srgbClr val="D7425E"/>
          </a:solidFill>
          <a:ln/>
        </p:spPr>
      </p:sp>
      <p:sp>
        <p:nvSpPr>
          <p:cNvPr id="10" name="Text 7"/>
          <p:cNvSpPr/>
          <p:nvPr/>
        </p:nvSpPr>
        <p:spPr>
          <a:xfrm>
            <a:off x="984766" y="6120527"/>
            <a:ext cx="289571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Role-Based Access Control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984766" y="6610945"/>
            <a:ext cx="586692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Sophisticated permission system for admins, teachers, and students with tailored functionality and security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564993" y="4132540"/>
            <a:ext cx="6378178" cy="1568172"/>
          </a:xfrm>
          <a:prstGeom prst="roundRect">
            <a:avLst>
              <a:gd name="adj" fmla="val 6997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542133" y="4132540"/>
            <a:ext cx="91440" cy="1568172"/>
          </a:xfrm>
          <a:prstGeom prst="roundRect">
            <a:avLst>
              <a:gd name="adj" fmla="val 325683"/>
            </a:avLst>
          </a:prstGeom>
          <a:solidFill>
            <a:srgbClr val="F2B42D"/>
          </a:solidFill>
          <a:ln/>
        </p:spPr>
      </p:sp>
      <p:sp>
        <p:nvSpPr>
          <p:cNvPr id="14" name="Text 11"/>
          <p:cNvSpPr/>
          <p:nvPr/>
        </p:nvSpPr>
        <p:spPr>
          <a:xfrm>
            <a:off x="7854910" y="4353878"/>
            <a:ext cx="2803922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Course Management Suite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854910" y="4844296"/>
            <a:ext cx="586692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Complete CRUD operations with multimedia support for comprehensive learning content creation and delivery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564993" y="5899190"/>
            <a:ext cx="6378178" cy="1568172"/>
          </a:xfrm>
          <a:prstGeom prst="roundRect">
            <a:avLst>
              <a:gd name="adj" fmla="val 6997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542133" y="5899190"/>
            <a:ext cx="91440" cy="1568172"/>
          </a:xfrm>
          <a:prstGeom prst="roundRect">
            <a:avLst>
              <a:gd name="adj" fmla="val 325683"/>
            </a:avLst>
          </a:prstGeom>
          <a:solidFill>
            <a:srgbClr val="D7425E"/>
          </a:solidFill>
          <a:ln/>
        </p:spPr>
      </p:sp>
      <p:sp>
        <p:nvSpPr>
          <p:cNvPr id="18" name="Text 15"/>
          <p:cNvSpPr/>
          <p:nvPr/>
        </p:nvSpPr>
        <p:spPr>
          <a:xfrm>
            <a:off x="7854910" y="6120527"/>
            <a:ext cx="233564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Analytics Dashboard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854910" y="6610945"/>
            <a:ext cx="586692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progress tracking with detailed insights and performance metrics for continuous improvement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1272980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Security &amp; Scalability: Industrial-Grade Standards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5648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Authentication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060383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JWT and OAuth 2.0 protocols ensure secure user sessions and data protection across all interactions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966" y="3360182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5648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Cloud Integration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060383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AWS S3 integration provides scalable content delivery and reliable multimedia storage solutions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175" y="336018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4819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Containerization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315426"/>
            <a:ext cx="385143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Dockerized deployment ensures consistent environments, easy scaling, and streamlined maintenance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8175" y="5604391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011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Hosting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506879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MongoDB Atlas delivers reliable, globally distributed database hosting with automatic scaling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3966" y="5604391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5184" y="3074908"/>
            <a:ext cx="2370534" cy="706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40%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6235184" y="4048244"/>
            <a:ext cx="2370534" cy="629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Engagement Increase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235184" y="4805720"/>
            <a:ext cx="2370534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Reciprocal knowledge exchange boosts student participation and active learning significantly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873133" y="3074908"/>
            <a:ext cx="2370534" cy="706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24/7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8873133" y="4048244"/>
            <a:ext cx="2370534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Availability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873133" y="4491157"/>
            <a:ext cx="2370534" cy="171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Learners receive personalized mentorship anytime, anywhere, breaking geographical and time barriers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1511082" y="3074908"/>
            <a:ext cx="2370534" cy="706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85%</a:t>
            </a:r>
            <a:endParaRPr lang="en-US" sz="5550" dirty="0"/>
          </a:p>
        </p:txBody>
      </p:sp>
      <p:sp>
        <p:nvSpPr>
          <p:cNvPr id="11" name="Text 8"/>
          <p:cNvSpPr/>
          <p:nvPr/>
        </p:nvSpPr>
        <p:spPr>
          <a:xfrm>
            <a:off x="11511082" y="4048244"/>
            <a:ext cx="2370534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Retention Rate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1511082" y="4491157"/>
            <a:ext cx="2370534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Early prediction and addressing of learning gaps dramatically reduces student dropout rates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235184" y="6443305"/>
            <a:ext cx="7646432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platform supports diverse learning styles through AI-driven content adaptation, creating personalized educational pathways that maximize individual potential and foster collaborative growth.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9507" y="645795"/>
            <a:ext cx="12051625" cy="688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Development Roadmap &amp; Tech Stack Highlights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299960" y="1802844"/>
            <a:ext cx="30480" cy="5780961"/>
          </a:xfrm>
          <a:prstGeom prst="roundRect">
            <a:avLst>
              <a:gd name="adj" fmla="val 1152447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379785" y="2050971"/>
            <a:ext cx="702469" cy="30480"/>
          </a:xfrm>
          <a:prstGeom prst="roundRect">
            <a:avLst>
              <a:gd name="adj" fmla="val 1152447"/>
            </a:avLst>
          </a:prstGeom>
          <a:solidFill>
            <a:srgbClr val="F2B42D"/>
          </a:solidFill>
          <a:ln/>
        </p:spPr>
      </p:sp>
      <p:sp>
        <p:nvSpPr>
          <p:cNvPr id="5" name="Shape 3"/>
          <p:cNvSpPr/>
          <p:nvPr/>
        </p:nvSpPr>
        <p:spPr>
          <a:xfrm>
            <a:off x="7051774" y="1802844"/>
            <a:ext cx="526852" cy="526852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49882" y="1859637"/>
            <a:ext cx="330518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3250168" y="1883331"/>
            <a:ext cx="2894171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 Development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819507" y="2368153"/>
            <a:ext cx="5324832" cy="1124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React with Context API and Socket.io integration for seamless real-time chat and interactive user interfaces</a:t>
            </a:r>
            <a:endParaRPr lang="en-US" sz="1800" dirty="0"/>
          </a:p>
        </p:txBody>
      </p:sp>
      <p:sp>
        <p:nvSpPr>
          <p:cNvPr id="9" name="Shape 7"/>
          <p:cNvSpPr/>
          <p:nvPr/>
        </p:nvSpPr>
        <p:spPr>
          <a:xfrm>
            <a:off x="7548146" y="3455908"/>
            <a:ext cx="702469" cy="30480"/>
          </a:xfrm>
          <a:prstGeom prst="roundRect">
            <a:avLst>
              <a:gd name="adj" fmla="val 1152447"/>
            </a:avLst>
          </a:prstGeom>
          <a:solidFill>
            <a:srgbClr val="D7425E"/>
          </a:solidFill>
          <a:ln/>
        </p:spPr>
      </p:sp>
      <p:sp>
        <p:nvSpPr>
          <p:cNvPr id="10" name="Shape 8"/>
          <p:cNvSpPr/>
          <p:nvPr/>
        </p:nvSpPr>
        <p:spPr>
          <a:xfrm>
            <a:off x="7051774" y="3207782"/>
            <a:ext cx="526852" cy="526852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49882" y="3264575"/>
            <a:ext cx="330518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8486061" y="3288268"/>
            <a:ext cx="2754987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 Architecture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8486061" y="3773091"/>
            <a:ext cx="5324832" cy="1124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Express.js MVC architecture with RESTful APIs and integrated AI model endpoints for intelligent processing</a:t>
            </a:r>
            <a:endParaRPr lang="en-US" sz="1800" dirty="0"/>
          </a:p>
        </p:txBody>
      </p:sp>
      <p:sp>
        <p:nvSpPr>
          <p:cNvPr id="14" name="Shape 12"/>
          <p:cNvSpPr/>
          <p:nvPr/>
        </p:nvSpPr>
        <p:spPr>
          <a:xfrm>
            <a:off x="6379785" y="4666893"/>
            <a:ext cx="702469" cy="30480"/>
          </a:xfrm>
          <a:prstGeom prst="roundRect">
            <a:avLst>
              <a:gd name="adj" fmla="val 1152447"/>
            </a:avLst>
          </a:prstGeom>
          <a:solidFill>
            <a:srgbClr val="DD785E"/>
          </a:solidFill>
          <a:ln/>
        </p:spPr>
      </p:sp>
      <p:sp>
        <p:nvSpPr>
          <p:cNvPr id="15" name="Shape 13"/>
          <p:cNvSpPr/>
          <p:nvPr/>
        </p:nvSpPr>
        <p:spPr>
          <a:xfrm>
            <a:off x="7051774" y="4418767"/>
            <a:ext cx="526852" cy="526852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49882" y="4475559"/>
            <a:ext cx="330518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3389352" y="4499253"/>
            <a:ext cx="2754987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ML Implementation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819507" y="4984075"/>
            <a:ext cx="5324832" cy="1124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TensorFlow.js and Hugging Face models embedded for advanced NLP capabilities and personalized recommendations</a:t>
            </a:r>
            <a:endParaRPr lang="en-US" sz="1800" dirty="0"/>
          </a:p>
        </p:txBody>
      </p:sp>
      <p:sp>
        <p:nvSpPr>
          <p:cNvPr id="19" name="Shape 17"/>
          <p:cNvSpPr/>
          <p:nvPr/>
        </p:nvSpPr>
        <p:spPr>
          <a:xfrm>
            <a:off x="7548146" y="5877997"/>
            <a:ext cx="702469" cy="30480"/>
          </a:xfrm>
          <a:prstGeom prst="roundRect">
            <a:avLst>
              <a:gd name="adj" fmla="val 1152447"/>
            </a:avLst>
          </a:prstGeom>
          <a:solidFill>
            <a:srgbClr val="48A8E2"/>
          </a:solidFill>
          <a:ln/>
        </p:spPr>
      </p:sp>
      <p:sp>
        <p:nvSpPr>
          <p:cNvPr id="20" name="Shape 18"/>
          <p:cNvSpPr/>
          <p:nvPr/>
        </p:nvSpPr>
        <p:spPr>
          <a:xfrm>
            <a:off x="7051774" y="5629870"/>
            <a:ext cx="526852" cy="526852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49882" y="5686663"/>
            <a:ext cx="330518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20"/>
          <p:cNvSpPr/>
          <p:nvPr/>
        </p:nvSpPr>
        <p:spPr>
          <a:xfrm>
            <a:off x="8486061" y="5710357"/>
            <a:ext cx="2977872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Production Deployment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486061" y="6195179"/>
            <a:ext cx="5324832" cy="1124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CI/CD pipelines with Docker, Kubernetes orchestration, and scalable cloud hosting infrastructure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612" y="554117"/>
            <a:ext cx="9020294" cy="592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Case Study Snapshot: SkillSwap Platform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12" y="1674614"/>
            <a:ext cx="4993719" cy="499371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197203" y="1781592"/>
            <a:ext cx="100608" cy="100608"/>
          </a:xfrm>
          <a:prstGeom prst="roundRect">
            <a:avLst>
              <a:gd name="adj" fmla="val 454437"/>
            </a:avLst>
          </a:prstGeom>
          <a:solidFill>
            <a:srgbClr val="F2B42D"/>
          </a:solidFill>
          <a:ln/>
        </p:spPr>
      </p:sp>
      <p:sp>
        <p:nvSpPr>
          <p:cNvPr id="5" name="Text 2"/>
          <p:cNvSpPr/>
          <p:nvPr/>
        </p:nvSpPr>
        <p:spPr>
          <a:xfrm>
            <a:off x="6499146" y="1674614"/>
            <a:ext cx="2368748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MERN Foundation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499146" y="2172057"/>
            <a:ext cx="7434263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Full-stack peer learning platform with AI-enhanced chat functionality and intelligent feedback systems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97203" y="3325832"/>
            <a:ext cx="100608" cy="100608"/>
          </a:xfrm>
          <a:prstGeom prst="roundRect">
            <a:avLst>
              <a:gd name="adj" fmla="val 454437"/>
            </a:avLst>
          </a:prstGeom>
          <a:solidFill>
            <a:srgbClr val="D7425E"/>
          </a:solidFill>
          <a:ln/>
        </p:spPr>
      </p:sp>
      <p:sp>
        <p:nvSpPr>
          <p:cNvPr id="8" name="Text 5"/>
          <p:cNvSpPr/>
          <p:nvPr/>
        </p:nvSpPr>
        <p:spPr>
          <a:xfrm>
            <a:off x="6499146" y="3218855"/>
            <a:ext cx="2393037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Secure Authentication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499146" y="3716298"/>
            <a:ext cx="7434263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Google OAuth and JWT implementation ensures secure, seamless user access and data protection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97203" y="4870073"/>
            <a:ext cx="100608" cy="100608"/>
          </a:xfrm>
          <a:prstGeom prst="roundRect">
            <a:avLst>
              <a:gd name="adj" fmla="val 454437"/>
            </a:avLst>
          </a:prstGeom>
          <a:solidFill>
            <a:srgbClr val="DD785E"/>
          </a:solidFill>
          <a:ln/>
        </p:spPr>
      </p:sp>
      <p:sp>
        <p:nvSpPr>
          <p:cNvPr id="11" name="Text 8"/>
          <p:cNvSpPr/>
          <p:nvPr/>
        </p:nvSpPr>
        <p:spPr>
          <a:xfrm>
            <a:off x="6499146" y="4763095"/>
            <a:ext cx="2389108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Trust &amp; Accountability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499146" y="5260538"/>
            <a:ext cx="7434263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Comprehensive user rating system builds community trust and peer accountability through transparent feedback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97203" y="6414314"/>
            <a:ext cx="100608" cy="100608"/>
          </a:xfrm>
          <a:prstGeom prst="roundRect">
            <a:avLst>
              <a:gd name="adj" fmla="val 454437"/>
            </a:avLst>
          </a:prstGeom>
          <a:solidFill>
            <a:srgbClr val="48A8E2"/>
          </a:solidFill>
          <a:ln/>
        </p:spPr>
      </p:sp>
      <p:sp>
        <p:nvSpPr>
          <p:cNvPr id="14" name="Text 11"/>
          <p:cNvSpPr/>
          <p:nvPr/>
        </p:nvSpPr>
        <p:spPr>
          <a:xfrm>
            <a:off x="6499146" y="6307336"/>
            <a:ext cx="2368748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Universal Access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499146" y="6804779"/>
            <a:ext cx="7434263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Responsive design guarantees optimal accessibility and functionality across all devices and screen sizes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647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PT Sans</vt:lpstr>
      <vt:lpstr>Nunito Light</vt:lpstr>
      <vt:lpstr>Nunito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kshiv</dc:creator>
  <cp:lastModifiedBy>kshivam95427@gmail.com</cp:lastModifiedBy>
  <cp:revision>2</cp:revision>
  <dcterms:created xsi:type="dcterms:W3CDTF">2025-09-16T10:32:50Z</dcterms:created>
  <dcterms:modified xsi:type="dcterms:W3CDTF">2025-09-17T07:56:03Z</dcterms:modified>
</cp:coreProperties>
</file>